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165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AE5BFFB9-B6FF-4115-9E6A-A9FF67E070D0}" type="datetimeFigureOut">
              <a:rPr lang="de-DE" smtClean="0"/>
              <a:t>22.06.2022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EF26529-FCFB-419A-990F-6492DA4CD394}" type="slidenum">
              <a:rPr lang="de-DE" smtClean="0"/>
              <a:t>‹Nr.›</a:t>
            </a:fld>
            <a:endParaRPr lang="de-DE"/>
          </a:p>
        </p:txBody>
      </p:sp>
    </p:spTree>
    <p:extLst>
      <p:ext uri="{BB962C8B-B14F-4D97-AF65-F5344CB8AC3E}">
        <p14:creationId xmlns:p14="http://schemas.microsoft.com/office/powerpoint/2010/main" val="128687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E5BFFB9-B6FF-4115-9E6A-A9FF67E070D0}" type="datetimeFigureOut">
              <a:rPr lang="de-DE" smtClean="0"/>
              <a:t>22.06.2022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EF26529-FCFB-419A-990F-6492DA4CD394}" type="slidenum">
              <a:rPr lang="de-DE" smtClean="0"/>
              <a:t>‹Nr.›</a:t>
            </a:fld>
            <a:endParaRPr lang="de-DE"/>
          </a:p>
        </p:txBody>
      </p:sp>
    </p:spTree>
    <p:extLst>
      <p:ext uri="{BB962C8B-B14F-4D97-AF65-F5344CB8AC3E}">
        <p14:creationId xmlns:p14="http://schemas.microsoft.com/office/powerpoint/2010/main" val="160947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E5BFFB9-B6FF-4115-9E6A-A9FF67E070D0}" type="datetimeFigureOut">
              <a:rPr lang="de-DE" smtClean="0"/>
              <a:t>22.06.2022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EF26529-FCFB-419A-990F-6492DA4CD394}" type="slidenum">
              <a:rPr lang="de-DE" smtClean="0"/>
              <a:t>‹Nr.›</a:t>
            </a:fld>
            <a:endParaRPr lang="de-DE"/>
          </a:p>
        </p:txBody>
      </p:sp>
    </p:spTree>
    <p:extLst>
      <p:ext uri="{BB962C8B-B14F-4D97-AF65-F5344CB8AC3E}">
        <p14:creationId xmlns:p14="http://schemas.microsoft.com/office/powerpoint/2010/main" val="153664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E5BFFB9-B6FF-4115-9E6A-A9FF67E070D0}" type="datetimeFigureOut">
              <a:rPr lang="de-DE" smtClean="0"/>
              <a:t>22.06.2022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EF26529-FCFB-419A-990F-6492DA4CD394}" type="slidenum">
              <a:rPr lang="de-DE" smtClean="0"/>
              <a:t>‹Nr.›</a:t>
            </a:fld>
            <a:endParaRPr lang="de-DE"/>
          </a:p>
        </p:txBody>
      </p:sp>
    </p:spTree>
    <p:extLst>
      <p:ext uri="{BB962C8B-B14F-4D97-AF65-F5344CB8AC3E}">
        <p14:creationId xmlns:p14="http://schemas.microsoft.com/office/powerpoint/2010/main" val="352867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E5BFFB9-B6FF-4115-9E6A-A9FF67E070D0}" type="datetimeFigureOut">
              <a:rPr lang="de-DE" smtClean="0"/>
              <a:t>22.06.2022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EF26529-FCFB-419A-990F-6492DA4CD394}" type="slidenum">
              <a:rPr lang="de-DE" smtClean="0"/>
              <a:t>‹Nr.›</a:t>
            </a:fld>
            <a:endParaRPr lang="de-DE"/>
          </a:p>
        </p:txBody>
      </p:sp>
    </p:spTree>
    <p:extLst>
      <p:ext uri="{BB962C8B-B14F-4D97-AF65-F5344CB8AC3E}">
        <p14:creationId xmlns:p14="http://schemas.microsoft.com/office/powerpoint/2010/main" val="353421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E5BFFB9-B6FF-4115-9E6A-A9FF67E070D0}" type="datetimeFigureOut">
              <a:rPr lang="de-DE" smtClean="0"/>
              <a:t>22.06.2022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EF26529-FCFB-419A-990F-6492DA4CD394}" type="slidenum">
              <a:rPr lang="de-DE" smtClean="0"/>
              <a:t>‹Nr.›</a:t>
            </a:fld>
            <a:endParaRPr lang="de-DE"/>
          </a:p>
        </p:txBody>
      </p:sp>
    </p:spTree>
    <p:extLst>
      <p:ext uri="{BB962C8B-B14F-4D97-AF65-F5344CB8AC3E}">
        <p14:creationId xmlns:p14="http://schemas.microsoft.com/office/powerpoint/2010/main" val="2337301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E5BFFB9-B6FF-4115-9E6A-A9FF67E070D0}" type="datetimeFigureOut">
              <a:rPr lang="de-DE" smtClean="0"/>
              <a:t>22.06.2022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EF26529-FCFB-419A-990F-6492DA4CD394}" type="slidenum">
              <a:rPr lang="de-DE" smtClean="0"/>
              <a:t>‹Nr.›</a:t>
            </a:fld>
            <a:endParaRPr lang="de-DE"/>
          </a:p>
        </p:txBody>
      </p:sp>
    </p:spTree>
    <p:extLst>
      <p:ext uri="{BB962C8B-B14F-4D97-AF65-F5344CB8AC3E}">
        <p14:creationId xmlns:p14="http://schemas.microsoft.com/office/powerpoint/2010/main" val="286030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E5BFFB9-B6FF-4115-9E6A-A9FF67E070D0}" type="datetimeFigureOut">
              <a:rPr lang="de-DE" smtClean="0"/>
              <a:t>22.06.2022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EF26529-FCFB-419A-990F-6492DA4CD394}" type="slidenum">
              <a:rPr lang="de-DE" smtClean="0"/>
              <a:t>‹Nr.›</a:t>
            </a:fld>
            <a:endParaRPr lang="de-DE"/>
          </a:p>
        </p:txBody>
      </p:sp>
    </p:spTree>
    <p:extLst>
      <p:ext uri="{BB962C8B-B14F-4D97-AF65-F5344CB8AC3E}">
        <p14:creationId xmlns:p14="http://schemas.microsoft.com/office/powerpoint/2010/main" val="2210950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BFFB9-B6FF-4115-9E6A-A9FF67E070D0}" type="datetimeFigureOut">
              <a:rPr lang="de-DE" smtClean="0"/>
              <a:t>22.06.2022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EF26529-FCFB-419A-990F-6492DA4CD394}" type="slidenum">
              <a:rPr lang="de-DE" smtClean="0"/>
              <a:t>‹Nr.›</a:t>
            </a:fld>
            <a:endParaRPr lang="de-DE"/>
          </a:p>
        </p:txBody>
      </p:sp>
    </p:spTree>
    <p:extLst>
      <p:ext uri="{BB962C8B-B14F-4D97-AF65-F5344CB8AC3E}">
        <p14:creationId xmlns:p14="http://schemas.microsoft.com/office/powerpoint/2010/main" val="3815884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E5BFFB9-B6FF-4115-9E6A-A9FF67E070D0}" type="datetimeFigureOut">
              <a:rPr lang="de-DE" smtClean="0"/>
              <a:t>22.06.2022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EF26529-FCFB-419A-990F-6492DA4CD394}" type="slidenum">
              <a:rPr lang="de-DE" smtClean="0"/>
              <a:t>‹Nr.›</a:t>
            </a:fld>
            <a:endParaRPr lang="de-DE"/>
          </a:p>
        </p:txBody>
      </p:sp>
    </p:spTree>
    <p:extLst>
      <p:ext uri="{BB962C8B-B14F-4D97-AF65-F5344CB8AC3E}">
        <p14:creationId xmlns:p14="http://schemas.microsoft.com/office/powerpoint/2010/main" val="1696935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E5BFFB9-B6FF-4115-9E6A-A9FF67E070D0}" type="datetimeFigureOut">
              <a:rPr lang="de-DE" smtClean="0"/>
              <a:t>22.06.2022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EF26529-FCFB-419A-990F-6492DA4CD394}" type="slidenum">
              <a:rPr lang="de-DE" smtClean="0"/>
              <a:t>‹Nr.›</a:t>
            </a:fld>
            <a:endParaRPr lang="de-DE"/>
          </a:p>
        </p:txBody>
      </p:sp>
    </p:spTree>
    <p:extLst>
      <p:ext uri="{BB962C8B-B14F-4D97-AF65-F5344CB8AC3E}">
        <p14:creationId xmlns:p14="http://schemas.microsoft.com/office/powerpoint/2010/main" val="353189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BFFB9-B6FF-4115-9E6A-A9FF67E070D0}" type="datetimeFigureOut">
              <a:rPr lang="de-DE" smtClean="0"/>
              <a:t>22.06.2022</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26529-FCFB-419A-990F-6492DA4CD394}" type="slidenum">
              <a:rPr lang="de-DE" smtClean="0"/>
              <a:t>‹Nr.›</a:t>
            </a:fld>
            <a:endParaRPr lang="de-DE"/>
          </a:p>
        </p:txBody>
      </p:sp>
    </p:spTree>
    <p:extLst>
      <p:ext uri="{BB962C8B-B14F-4D97-AF65-F5344CB8AC3E}">
        <p14:creationId xmlns:p14="http://schemas.microsoft.com/office/powerpoint/2010/main" val="7030665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 name="Rectangle 233">
            <a:extLst>
              <a:ext uri="{FF2B5EF4-FFF2-40B4-BE49-F238E27FC236}">
                <a16:creationId xmlns:a16="http://schemas.microsoft.com/office/drawing/2014/main" id="{BFDC535F-AC0A-417D-96AB-6706BECACD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Rectangle 235">
            <a:extLst>
              <a:ext uri="{FF2B5EF4-FFF2-40B4-BE49-F238E27FC236}">
                <a16:creationId xmlns:a16="http://schemas.microsoft.com/office/drawing/2014/main" id="{97AAAF8E-31DB-4148-8FCA-4D8233D691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964" y="484068"/>
            <a:ext cx="5173521" cy="58893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Rectangle 237">
            <a:extLst>
              <a:ext uri="{FF2B5EF4-FFF2-40B4-BE49-F238E27FC236}">
                <a16:creationId xmlns:a16="http://schemas.microsoft.com/office/drawing/2014/main" id="{AA274328-4774-4DF9-BA53-452565122F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1044" y="484069"/>
            <a:ext cx="3109482" cy="34998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Rectangle 239">
            <a:extLst>
              <a:ext uri="{FF2B5EF4-FFF2-40B4-BE49-F238E27FC236}">
                <a16:creationId xmlns:a16="http://schemas.microsoft.com/office/drawing/2014/main" id="{01C7B46D-2FEF-4FAA-915B-8B21A66BB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1044" y="4144834"/>
            <a:ext cx="3109482" cy="221151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3" name="Grafik 212">
            <a:extLst>
              <a:ext uri="{FF2B5EF4-FFF2-40B4-BE49-F238E27FC236}">
                <a16:creationId xmlns:a16="http://schemas.microsoft.com/office/drawing/2014/main" id="{E9B8D3CA-0927-FB37-C37A-F7D86BAF9D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8987" y="4257775"/>
            <a:ext cx="1840593" cy="1141167"/>
          </a:xfrm>
          <a:prstGeom prst="rect">
            <a:avLst/>
          </a:prstGeom>
        </p:spPr>
      </p:pic>
      <p:pic>
        <p:nvPicPr>
          <p:cNvPr id="9" name="Grafik 8">
            <a:extLst>
              <a:ext uri="{FF2B5EF4-FFF2-40B4-BE49-F238E27FC236}">
                <a16:creationId xmlns:a16="http://schemas.microsoft.com/office/drawing/2014/main" id="{D1751D49-584B-96C8-701F-0CC8E13DE8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9558" y="4379424"/>
            <a:ext cx="608088" cy="792297"/>
          </a:xfrm>
          <a:prstGeom prst="rect">
            <a:avLst/>
          </a:prstGeom>
        </p:spPr>
      </p:pic>
      <p:sp>
        <p:nvSpPr>
          <p:cNvPr id="214" name="Textfeld 213">
            <a:extLst>
              <a:ext uri="{FF2B5EF4-FFF2-40B4-BE49-F238E27FC236}">
                <a16:creationId xmlns:a16="http://schemas.microsoft.com/office/drawing/2014/main" id="{AE7EC222-7F9F-10DB-CB8D-0ABE8F55699B}"/>
              </a:ext>
            </a:extLst>
          </p:cNvPr>
          <p:cNvSpPr txBox="1"/>
          <p:nvPr/>
        </p:nvSpPr>
        <p:spPr>
          <a:xfrm>
            <a:off x="519466" y="1855500"/>
            <a:ext cx="4850298" cy="461665"/>
          </a:xfrm>
          <a:prstGeom prst="rect">
            <a:avLst/>
          </a:prstGeom>
          <a:noFill/>
        </p:spPr>
        <p:txBody>
          <a:bodyPr wrap="square" rtlCol="0">
            <a:spAutoFit/>
          </a:bodyPr>
          <a:lstStyle/>
          <a:p>
            <a:pPr algn="ctr"/>
            <a:r>
              <a:rPr lang="de-DE" sz="1200" dirty="0">
                <a:latin typeface="Arial" panose="020B0604020202020204" pitchFamily="34" charset="0"/>
                <a:cs typeface="Arial" panose="020B0604020202020204" pitchFamily="34" charset="0"/>
              </a:rPr>
              <a:t>Solidaritätskampagne des Bistums Hildesheim und des Caritasverbandes der Diözese Hildesheim</a:t>
            </a:r>
          </a:p>
        </p:txBody>
      </p:sp>
      <p:pic>
        <p:nvPicPr>
          <p:cNvPr id="216" name="Grafik 215">
            <a:extLst>
              <a:ext uri="{FF2B5EF4-FFF2-40B4-BE49-F238E27FC236}">
                <a16:creationId xmlns:a16="http://schemas.microsoft.com/office/drawing/2014/main" id="{D6725D39-CF7F-8E43-5FB3-F65A236A54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8448" y="5169954"/>
            <a:ext cx="2372792" cy="1186397"/>
          </a:xfrm>
          <a:prstGeom prst="rect">
            <a:avLst/>
          </a:prstGeom>
        </p:spPr>
      </p:pic>
      <p:sp>
        <p:nvSpPr>
          <p:cNvPr id="217" name="Textfeld 216">
            <a:extLst>
              <a:ext uri="{FF2B5EF4-FFF2-40B4-BE49-F238E27FC236}">
                <a16:creationId xmlns:a16="http://schemas.microsoft.com/office/drawing/2014/main" id="{351C9BC4-23BF-D4CD-0C3E-98A5985CA1A6}"/>
              </a:ext>
            </a:extLst>
          </p:cNvPr>
          <p:cNvSpPr txBox="1"/>
          <p:nvPr/>
        </p:nvSpPr>
        <p:spPr>
          <a:xfrm>
            <a:off x="5745154" y="623945"/>
            <a:ext cx="2879380" cy="3416320"/>
          </a:xfrm>
          <a:prstGeom prst="rect">
            <a:avLst/>
          </a:prstGeom>
          <a:noFill/>
        </p:spPr>
        <p:txBody>
          <a:bodyPr wrap="square" rtlCol="0">
            <a:spAutoFit/>
          </a:bodyPr>
          <a:lstStyle/>
          <a:p>
            <a:pPr algn="ctr"/>
            <a:r>
              <a:rPr lang="de-DE" sz="1200" u="sng" dirty="0">
                <a:latin typeface="Arial" panose="020B0604020202020204" pitchFamily="34" charset="0"/>
                <a:cs typeface="Arial" panose="020B0604020202020204" pitchFamily="34" charset="0"/>
              </a:rPr>
              <a:t>Politische Forderungen</a:t>
            </a:r>
          </a:p>
          <a:p>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effectLst/>
                <a:latin typeface="Arial" panose="020B0604020202020204" pitchFamily="34" charset="0"/>
                <a:ea typeface="Times New Roman" panose="02020603050405020304" pitchFamily="18" charset="0"/>
                <a:cs typeface="Arial" panose="020B0604020202020204" pitchFamily="34" charset="0"/>
              </a:rPr>
              <a:t>Bedarfsgerechte Bemessung der Regelbedarfe im zweiten und zwölften Sozialgesetzbuch</a:t>
            </a:r>
          </a:p>
          <a:p>
            <a:pPr marL="285750" indent="-285750">
              <a:buFont typeface="Arial" panose="020B0604020202020204" pitchFamily="34" charset="0"/>
              <a:buChar char="•"/>
            </a:pPr>
            <a:r>
              <a:rPr lang="de-DE" sz="1200" dirty="0">
                <a:effectLst/>
                <a:latin typeface="Arial" panose="020B0604020202020204" pitchFamily="34" charset="0"/>
                <a:ea typeface="Times New Roman" panose="02020603050405020304" pitchFamily="18" charset="0"/>
                <a:cs typeface="Arial" panose="020B0604020202020204" pitchFamily="34" charset="0"/>
              </a:rPr>
              <a:t>Bildungsgerechtigkeit: Chancengleichheit bei Hochschul- und Berufsausbildung für alle</a:t>
            </a:r>
          </a:p>
          <a:p>
            <a:pPr marL="285750" indent="-285750">
              <a:buFont typeface="Arial" panose="020B0604020202020204" pitchFamily="34" charset="0"/>
              <a:buChar char="•"/>
            </a:pPr>
            <a:r>
              <a:rPr lang="de-DE" sz="1200" dirty="0">
                <a:effectLst/>
                <a:latin typeface="Arial" panose="020B0604020202020204" pitchFamily="34" charset="0"/>
                <a:ea typeface="Times New Roman" panose="02020603050405020304" pitchFamily="18" charset="0"/>
                <a:cs typeface="Arial" panose="020B0604020202020204" pitchFamily="34" charset="0"/>
              </a:rPr>
              <a:t>Gesellschaftliche Teilhabe: Jeder Mensch braucht Aufgaben, Anerkennung und das Gefühl, sein Leben selbst zu gestalten.</a:t>
            </a:r>
          </a:p>
          <a:p>
            <a:pPr marL="285750" indent="-285750">
              <a:buFont typeface="Arial" panose="020B0604020202020204" pitchFamily="34" charset="0"/>
              <a:buChar char="•"/>
            </a:pPr>
            <a:r>
              <a:rPr lang="de-DE" sz="1200" dirty="0">
                <a:latin typeface="Arial" panose="020B0604020202020204" pitchFamily="34" charset="0"/>
                <a:ea typeface="Times New Roman" panose="02020603050405020304" pitchFamily="18" charset="0"/>
                <a:cs typeface="Arial" panose="020B0604020202020204" pitchFamily="34" charset="0"/>
              </a:rPr>
              <a:t>S</a:t>
            </a:r>
            <a:r>
              <a:rPr lang="de-DE" sz="1200" dirty="0">
                <a:effectLst/>
                <a:latin typeface="Arial" panose="020B0604020202020204" pitchFamily="34" charset="0"/>
                <a:ea typeface="Times New Roman" panose="02020603050405020304" pitchFamily="18" charset="0"/>
                <a:cs typeface="Arial" panose="020B0604020202020204" pitchFamily="34" charset="0"/>
              </a:rPr>
              <a:t>ozial gerechte Energiepolitik</a:t>
            </a:r>
          </a:p>
          <a:p>
            <a:pPr marL="285750" indent="-285750">
              <a:buFont typeface="Arial" panose="020B0604020202020204" pitchFamily="34" charset="0"/>
              <a:buChar char="•"/>
            </a:pPr>
            <a:r>
              <a:rPr lang="de-DE" sz="1200" dirty="0">
                <a:effectLst/>
                <a:latin typeface="Arial" panose="020B0604020202020204" pitchFamily="34" charset="0"/>
                <a:ea typeface="Times New Roman" panose="02020603050405020304" pitchFamily="18" charset="0"/>
                <a:cs typeface="Arial" panose="020B0604020202020204" pitchFamily="34" charset="0"/>
              </a:rPr>
              <a:t>Kindergrundsicherung: </a:t>
            </a:r>
            <a:r>
              <a:rPr lang="de-DE" sz="1200" dirty="0">
                <a:latin typeface="Arial" panose="020B0604020202020204" pitchFamily="34" charset="0"/>
                <a:ea typeface="Times New Roman" panose="02020603050405020304" pitchFamily="18" charset="0"/>
                <a:cs typeface="Arial" panose="020B0604020202020204" pitchFamily="34" charset="0"/>
              </a:rPr>
              <a:t>Bedarfsgerechte Infrastruktur unabhängig von dem Einkommen der Eltern</a:t>
            </a:r>
          </a:p>
          <a:p>
            <a:pPr marL="171450" indent="-171450">
              <a:buFontTx/>
              <a:buChar char="-"/>
            </a:pPr>
            <a:endParaRPr lang="de-DE" sz="1200" dirty="0">
              <a:latin typeface="Arial" panose="020B0604020202020204" pitchFamily="34" charset="0"/>
              <a:cs typeface="Arial" panose="020B0604020202020204" pitchFamily="34" charset="0"/>
            </a:endParaRPr>
          </a:p>
        </p:txBody>
      </p:sp>
      <p:sp>
        <p:nvSpPr>
          <p:cNvPr id="219" name="Textfeld 218">
            <a:extLst>
              <a:ext uri="{FF2B5EF4-FFF2-40B4-BE49-F238E27FC236}">
                <a16:creationId xmlns:a16="http://schemas.microsoft.com/office/drawing/2014/main" id="{A6C4FE52-9F89-4906-D0AA-78BA2A45C27A}"/>
              </a:ext>
            </a:extLst>
          </p:cNvPr>
          <p:cNvSpPr txBox="1"/>
          <p:nvPr/>
        </p:nvSpPr>
        <p:spPr>
          <a:xfrm>
            <a:off x="519466" y="2393443"/>
            <a:ext cx="4850298" cy="1492716"/>
          </a:xfrm>
          <a:prstGeom prst="rect">
            <a:avLst/>
          </a:prstGeom>
          <a:noFill/>
        </p:spPr>
        <p:txBody>
          <a:bodyPr wrap="square" rtlCol="0">
            <a:spAutoFit/>
          </a:bodyPr>
          <a:lstStyle/>
          <a:p>
            <a:r>
              <a:rPr lang="de-DE" sz="1300" dirty="0">
                <a:latin typeface="Arial" panose="020B0604020202020204" pitchFamily="34" charset="0"/>
                <a:cs typeface="Arial" panose="020B0604020202020204" pitchFamily="34" charset="0"/>
              </a:rPr>
              <a:t>Am </a:t>
            </a:r>
            <a:r>
              <a:rPr lang="de-DE" sz="1300" dirty="0">
                <a:highlight>
                  <a:srgbClr val="FFFF00"/>
                </a:highlight>
                <a:latin typeface="Arial" panose="020B0604020202020204" pitchFamily="34" charset="0"/>
                <a:cs typeface="Arial" panose="020B0604020202020204" pitchFamily="34" charset="0"/>
              </a:rPr>
              <a:t>[Datum/Uhrzeit]</a:t>
            </a:r>
            <a:r>
              <a:rPr lang="de-DE" sz="1300" dirty="0">
                <a:latin typeface="Arial" panose="020B0604020202020204" pitchFamily="34" charset="0"/>
                <a:cs typeface="Arial" panose="020B0604020202020204" pitchFamily="34" charset="0"/>
              </a:rPr>
              <a:t> veranstaltet </a:t>
            </a:r>
            <a:r>
              <a:rPr lang="de-DE" sz="1300" dirty="0">
                <a:highlight>
                  <a:srgbClr val="FFFF00"/>
                </a:highlight>
                <a:latin typeface="Arial" panose="020B0604020202020204" pitchFamily="34" charset="0"/>
                <a:cs typeface="Arial" panose="020B0604020202020204" pitchFamily="34" charset="0"/>
              </a:rPr>
              <a:t>[Veranstalter*in/Gemeinde XY]</a:t>
            </a:r>
            <a:r>
              <a:rPr lang="de-DE" sz="1300" dirty="0">
                <a:latin typeface="Arial" panose="020B0604020202020204" pitchFamily="34" charset="0"/>
                <a:cs typeface="Arial" panose="020B0604020202020204" pitchFamily="34" charset="0"/>
              </a:rPr>
              <a:t> zusammen mit </a:t>
            </a:r>
            <a:r>
              <a:rPr lang="de-DE" sz="1300" dirty="0">
                <a:highlight>
                  <a:srgbClr val="FFFF00"/>
                </a:highlight>
                <a:latin typeface="Arial" panose="020B0604020202020204" pitchFamily="34" charset="0"/>
                <a:cs typeface="Arial" panose="020B0604020202020204" pitchFamily="34" charset="0"/>
              </a:rPr>
              <a:t>[Kooperationspartner*in]</a:t>
            </a:r>
            <a:r>
              <a:rPr lang="de-DE" sz="1300" dirty="0">
                <a:latin typeface="Arial" panose="020B0604020202020204" pitchFamily="34" charset="0"/>
                <a:cs typeface="Arial" panose="020B0604020202020204" pitchFamily="34" charset="0"/>
              </a:rPr>
              <a:t> </a:t>
            </a:r>
            <a:r>
              <a:rPr lang="de-DE" sz="1300" dirty="0">
                <a:highlight>
                  <a:srgbClr val="FFFF00"/>
                </a:highlight>
                <a:latin typeface="Arial" panose="020B0604020202020204" pitchFamily="34" charset="0"/>
                <a:cs typeface="Arial" panose="020B0604020202020204" pitchFamily="34" charset="0"/>
              </a:rPr>
              <a:t>[am/in Ortsangabe]</a:t>
            </a:r>
            <a:r>
              <a:rPr lang="de-DE" sz="1300" dirty="0">
                <a:latin typeface="Arial" panose="020B0604020202020204" pitchFamily="34" charset="0"/>
                <a:cs typeface="Arial" panose="020B0604020202020204" pitchFamily="34" charset="0"/>
              </a:rPr>
              <a:t> eine Solidaritätstafel, um mit allen Teilnehmenden gemeinsam ein Signal der Solidarität und des Zusammenhalts in Richtung Politik und Gesellschaft zu senden. Nur in einer solidarischen Gesellschaft können wir gemeinsam die Krisen der Gegenwart sowie zukünftige Herausforderungen meistern.</a:t>
            </a:r>
          </a:p>
        </p:txBody>
      </p:sp>
      <p:pic>
        <p:nvPicPr>
          <p:cNvPr id="223" name="Grafik 222" descr="Ein Bild, das Text, ClipArt enthält.&#10;&#10;Automatisch generierte Beschreibung">
            <a:extLst>
              <a:ext uri="{FF2B5EF4-FFF2-40B4-BE49-F238E27FC236}">
                <a16:creationId xmlns:a16="http://schemas.microsoft.com/office/drawing/2014/main" id="{7ADC54C5-8678-5E3F-5063-B23716F4BE4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11141" y="582287"/>
            <a:ext cx="3466948" cy="1273213"/>
          </a:xfrm>
          <a:prstGeom prst="rect">
            <a:avLst/>
          </a:prstGeom>
        </p:spPr>
      </p:pic>
      <p:sp>
        <p:nvSpPr>
          <p:cNvPr id="239" name="Textfeld 238">
            <a:extLst>
              <a:ext uri="{FF2B5EF4-FFF2-40B4-BE49-F238E27FC236}">
                <a16:creationId xmlns:a16="http://schemas.microsoft.com/office/drawing/2014/main" id="{2323E389-6BA6-CD9F-48FB-2FA5FC8411C2}"/>
              </a:ext>
            </a:extLst>
          </p:cNvPr>
          <p:cNvSpPr txBox="1"/>
          <p:nvPr/>
        </p:nvSpPr>
        <p:spPr>
          <a:xfrm>
            <a:off x="519466" y="3960618"/>
            <a:ext cx="4850298" cy="692497"/>
          </a:xfrm>
          <a:prstGeom prst="rect">
            <a:avLst/>
          </a:prstGeom>
          <a:noFill/>
        </p:spPr>
        <p:txBody>
          <a:bodyPr wrap="square" rtlCol="0">
            <a:spAutoFit/>
          </a:bodyPr>
          <a:lstStyle/>
          <a:p>
            <a:r>
              <a:rPr lang="de-DE" sz="1300" dirty="0">
                <a:highlight>
                  <a:srgbClr val="FFFF00"/>
                </a:highlight>
                <a:latin typeface="Arial" panose="020B0604020202020204" pitchFamily="34" charset="0"/>
                <a:cs typeface="Arial" panose="020B0604020202020204" pitchFamily="34" charset="0"/>
              </a:rPr>
              <a:t>In dieses Feld können Informationen zu Verpflegung, Rahmenprogramm, Ansprechperson vor Ort etc. eingetragen werden.</a:t>
            </a:r>
          </a:p>
        </p:txBody>
      </p:sp>
      <p:pic>
        <p:nvPicPr>
          <p:cNvPr id="237" name="Grafik 236">
            <a:extLst>
              <a:ext uri="{FF2B5EF4-FFF2-40B4-BE49-F238E27FC236}">
                <a16:creationId xmlns:a16="http://schemas.microsoft.com/office/drawing/2014/main" id="{0C41F812-CAA3-BC7B-EB20-90CDA813464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6624" y="5344949"/>
            <a:ext cx="832858" cy="832858"/>
          </a:xfrm>
          <a:prstGeom prst="rect">
            <a:avLst/>
          </a:prstGeom>
        </p:spPr>
      </p:pic>
      <p:sp>
        <p:nvSpPr>
          <p:cNvPr id="241" name="Textfeld 240">
            <a:extLst>
              <a:ext uri="{FF2B5EF4-FFF2-40B4-BE49-F238E27FC236}">
                <a16:creationId xmlns:a16="http://schemas.microsoft.com/office/drawing/2014/main" id="{41BF6E44-47ED-DF3A-F85A-6436932D3EAD}"/>
              </a:ext>
            </a:extLst>
          </p:cNvPr>
          <p:cNvSpPr txBox="1"/>
          <p:nvPr/>
        </p:nvSpPr>
        <p:spPr>
          <a:xfrm>
            <a:off x="1194942" y="5415834"/>
            <a:ext cx="1089440" cy="707886"/>
          </a:xfrm>
          <a:prstGeom prst="rect">
            <a:avLst/>
          </a:prstGeom>
          <a:noFill/>
        </p:spPr>
        <p:txBody>
          <a:bodyPr wrap="square" rtlCol="0">
            <a:spAutoFit/>
          </a:bodyPr>
          <a:lstStyle/>
          <a:p>
            <a:r>
              <a:rPr lang="de-DE" sz="1000" dirty="0">
                <a:latin typeface="Arial" panose="020B0604020202020204" pitchFamily="34" charset="0"/>
                <a:cs typeface="Arial" panose="020B0604020202020204" pitchFamily="34" charset="0"/>
              </a:rPr>
              <a:t>QR-Code scannen für weitere Informationen</a:t>
            </a:r>
          </a:p>
        </p:txBody>
      </p:sp>
    </p:spTree>
    <p:extLst>
      <p:ext uri="{BB962C8B-B14F-4D97-AF65-F5344CB8AC3E}">
        <p14:creationId xmlns:p14="http://schemas.microsoft.com/office/powerpoint/2010/main" val="60212233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153</Words>
  <Application>Microsoft Office PowerPoint</Application>
  <PresentationFormat>Bildschirmpräsentation (4:3)</PresentationFormat>
  <Paragraphs>11</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Martin Weimann</dc:creator>
  <cp:lastModifiedBy>Martin Weimann</cp:lastModifiedBy>
  <cp:revision>1</cp:revision>
  <dcterms:created xsi:type="dcterms:W3CDTF">2022-06-22T10:54:00Z</dcterms:created>
  <dcterms:modified xsi:type="dcterms:W3CDTF">2022-06-22T13:34:52Z</dcterms:modified>
</cp:coreProperties>
</file>